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3762025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0032066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uti Acharya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8" autoAdjust="0"/>
    <p:restoredTop sz="97174" autoAdjust="0"/>
  </p:normalViewPr>
  <p:slideViewPr>
    <p:cSldViewPr>
      <p:cViewPr>
        <p:scale>
          <a:sx n="40" d="100"/>
          <a:sy n="40" d="100"/>
        </p:scale>
        <p:origin x="-402" y="-318"/>
      </p:cViewPr>
      <p:guideLst>
        <p:guide orient="horz" pos="5184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3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B0DC-CFB4-4ACC-94BE-C3E47584DC4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977E-C5C1-4F73-8491-9BFD484A0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92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977E-C5C1-4F73-8491-9BFD484A02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022"/>
            <a:ext cx="2331720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880"/>
            <a:ext cx="192024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2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426" y="2110741"/>
            <a:ext cx="22217064" cy="449389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8716" y="2110741"/>
            <a:ext cx="66203511" cy="44938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562"/>
            <a:ext cx="23317200" cy="3268980"/>
          </a:xfrm>
        </p:spPr>
        <p:txBody>
          <a:bodyPr anchor="t"/>
          <a:lstStyle>
            <a:lvl1pPr algn="l">
              <a:defRPr sz="1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6112"/>
            <a:ext cx="23317200" cy="36004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400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50801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202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603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700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40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8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320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8714" y="12291061"/>
            <a:ext cx="44210286" cy="3475863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6202" y="12291061"/>
            <a:ext cx="44210289" cy="3475863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3684271"/>
            <a:ext cx="12120564" cy="1535429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5000" b="1"/>
            </a:lvl3pPr>
            <a:lvl4pPr marL="3762025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6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5219700"/>
            <a:ext cx="12120564" cy="948309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3684271"/>
            <a:ext cx="12125325" cy="1535429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5000" b="1"/>
            </a:lvl3pPr>
            <a:lvl4pPr marL="3762025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6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5219700"/>
            <a:ext cx="12125325" cy="948309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655320"/>
            <a:ext cx="9024939" cy="278892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320"/>
            <a:ext cx="15335250" cy="14047472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3444240"/>
            <a:ext cx="9024939" cy="11258552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5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6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1521440"/>
            <a:ext cx="16459200" cy="1360172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470660"/>
            <a:ext cx="16459200" cy="9875520"/>
          </a:xfrm>
        </p:spPr>
        <p:txBody>
          <a:bodyPr/>
          <a:lstStyle>
            <a:lvl1pPr marL="0" indent="0">
              <a:buNone/>
              <a:defRPr sz="8800"/>
            </a:lvl1pPr>
            <a:lvl2pPr marL="1254008" indent="0">
              <a:buNone/>
              <a:defRPr sz="7700"/>
            </a:lvl2pPr>
            <a:lvl3pPr marL="2508016" indent="0">
              <a:buNone/>
              <a:defRPr sz="6600"/>
            </a:lvl3pPr>
            <a:lvl4pPr marL="3762025" indent="0">
              <a:buNone/>
              <a:defRPr sz="5500"/>
            </a:lvl4pPr>
            <a:lvl5pPr marL="5016033" indent="0">
              <a:buNone/>
              <a:defRPr sz="5500"/>
            </a:lvl5pPr>
            <a:lvl6pPr marL="6270041" indent="0">
              <a:buNone/>
              <a:defRPr sz="5500"/>
            </a:lvl6pPr>
            <a:lvl7pPr marL="7524049" indent="0">
              <a:buNone/>
              <a:defRPr sz="5500"/>
            </a:lvl7pPr>
            <a:lvl8pPr marL="8778057" indent="0">
              <a:buNone/>
              <a:defRPr sz="5500"/>
            </a:lvl8pPr>
            <a:lvl9pPr marL="10032066" indent="0">
              <a:buNone/>
              <a:defRPr sz="5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2881611"/>
            <a:ext cx="16459200" cy="1931669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5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6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  <a:prstGeom prst="rect">
            <a:avLst/>
          </a:prstGeom>
        </p:spPr>
        <p:txBody>
          <a:bodyPr vert="horz" lIns="250802" tIns="125401" rIns="250802" bIns="1254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840481"/>
            <a:ext cx="24688800" cy="10862312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5255242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72F8-F46B-42B4-B5EB-4DFEF94DAE1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5255242"/>
            <a:ext cx="8686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5255242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16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2508016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2508016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1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2508016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2508016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2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70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5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6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48"/>
          <p:cNvSpPr/>
          <p:nvPr/>
        </p:nvSpPr>
        <p:spPr>
          <a:xfrm>
            <a:off x="457200" y="9067800"/>
            <a:ext cx="8305800" cy="7086600"/>
          </a:xfrm>
          <a:custGeom>
            <a:avLst/>
            <a:gdLst>
              <a:gd name="connsiteX0" fmla="*/ 0 w 8229600"/>
              <a:gd name="connsiteY0" fmla="*/ 0 h 4114800"/>
              <a:gd name="connsiteX1" fmla="*/ 8229600 w 8229600"/>
              <a:gd name="connsiteY1" fmla="*/ 0 h 4114800"/>
              <a:gd name="connsiteX2" fmla="*/ 8229600 w 8229600"/>
              <a:gd name="connsiteY2" fmla="*/ 4114800 h 4114800"/>
              <a:gd name="connsiteX3" fmla="*/ 0 w 8229600"/>
              <a:gd name="connsiteY3" fmla="*/ 4114800 h 4114800"/>
              <a:gd name="connsiteX4" fmla="*/ 0 w 8229600"/>
              <a:gd name="connsiteY4" fmla="*/ 0 h 4114800"/>
              <a:gd name="connsiteX0" fmla="*/ 0 w 8229600"/>
              <a:gd name="connsiteY0" fmla="*/ 2819400 h 6934200"/>
              <a:gd name="connsiteX1" fmla="*/ 8229600 w 8229600"/>
              <a:gd name="connsiteY1" fmla="*/ 0 h 6934200"/>
              <a:gd name="connsiteX2" fmla="*/ 8229600 w 8229600"/>
              <a:gd name="connsiteY2" fmla="*/ 6934200 h 6934200"/>
              <a:gd name="connsiteX3" fmla="*/ 0 w 8229600"/>
              <a:gd name="connsiteY3" fmla="*/ 6934200 h 6934200"/>
              <a:gd name="connsiteX4" fmla="*/ 0 w 8229600"/>
              <a:gd name="connsiteY4" fmla="*/ 2819400 h 6934200"/>
              <a:gd name="connsiteX0" fmla="*/ 0 w 8305800"/>
              <a:gd name="connsiteY0" fmla="*/ 2819400 h 6934200"/>
              <a:gd name="connsiteX1" fmla="*/ 8229600 w 8305800"/>
              <a:gd name="connsiteY1" fmla="*/ 0 h 6934200"/>
              <a:gd name="connsiteX2" fmla="*/ 8305800 w 8305800"/>
              <a:gd name="connsiteY2" fmla="*/ 6934200 h 6934200"/>
              <a:gd name="connsiteX3" fmla="*/ 0 w 8305800"/>
              <a:gd name="connsiteY3" fmla="*/ 6934200 h 6934200"/>
              <a:gd name="connsiteX4" fmla="*/ 0 w 8305800"/>
              <a:gd name="connsiteY4" fmla="*/ 2819400 h 6934200"/>
              <a:gd name="connsiteX0" fmla="*/ 0 w 8305800"/>
              <a:gd name="connsiteY0" fmla="*/ 2819400 h 6934200"/>
              <a:gd name="connsiteX1" fmla="*/ 8305800 w 8305800"/>
              <a:gd name="connsiteY1" fmla="*/ 0 h 6934200"/>
              <a:gd name="connsiteX2" fmla="*/ 8305800 w 8305800"/>
              <a:gd name="connsiteY2" fmla="*/ 6934200 h 6934200"/>
              <a:gd name="connsiteX3" fmla="*/ 0 w 8305800"/>
              <a:gd name="connsiteY3" fmla="*/ 6934200 h 6934200"/>
              <a:gd name="connsiteX4" fmla="*/ 0 w 8305800"/>
              <a:gd name="connsiteY4" fmla="*/ 2819400 h 6934200"/>
              <a:gd name="connsiteX0" fmla="*/ 0 w 8305800"/>
              <a:gd name="connsiteY0" fmla="*/ 2819400 h 6934200"/>
              <a:gd name="connsiteX1" fmla="*/ 8305800 w 8305800"/>
              <a:gd name="connsiteY1" fmla="*/ 0 h 6934200"/>
              <a:gd name="connsiteX2" fmla="*/ 8305800 w 8305800"/>
              <a:gd name="connsiteY2" fmla="*/ 6934200 h 6934200"/>
              <a:gd name="connsiteX3" fmla="*/ 0 w 8305800"/>
              <a:gd name="connsiteY3" fmla="*/ 6934200 h 6934200"/>
              <a:gd name="connsiteX4" fmla="*/ 0 w 8305800"/>
              <a:gd name="connsiteY4" fmla="*/ 2819400 h 6934200"/>
              <a:gd name="connsiteX0" fmla="*/ 0 w 8305800"/>
              <a:gd name="connsiteY0" fmla="*/ 2819400 h 7010400"/>
              <a:gd name="connsiteX1" fmla="*/ 8305800 w 8305800"/>
              <a:gd name="connsiteY1" fmla="*/ 0 h 7010400"/>
              <a:gd name="connsiteX2" fmla="*/ 8305800 w 8305800"/>
              <a:gd name="connsiteY2" fmla="*/ 6934200 h 7010400"/>
              <a:gd name="connsiteX3" fmla="*/ 0 w 8305800"/>
              <a:gd name="connsiteY3" fmla="*/ 7010400 h 7010400"/>
              <a:gd name="connsiteX4" fmla="*/ 0 w 8305800"/>
              <a:gd name="connsiteY4" fmla="*/ 2819400 h 7010400"/>
              <a:gd name="connsiteX0" fmla="*/ 0 w 8305800"/>
              <a:gd name="connsiteY0" fmla="*/ 2819400 h 7010400"/>
              <a:gd name="connsiteX1" fmla="*/ 8305800 w 8305800"/>
              <a:gd name="connsiteY1" fmla="*/ 0 h 7010400"/>
              <a:gd name="connsiteX2" fmla="*/ 8305800 w 8305800"/>
              <a:gd name="connsiteY2" fmla="*/ 7010400 h 7010400"/>
              <a:gd name="connsiteX3" fmla="*/ 0 w 8305800"/>
              <a:gd name="connsiteY3" fmla="*/ 7010400 h 7010400"/>
              <a:gd name="connsiteX4" fmla="*/ 0 w 8305800"/>
              <a:gd name="connsiteY4" fmla="*/ 2819400 h 7010400"/>
              <a:gd name="connsiteX0" fmla="*/ 0 w 8305800"/>
              <a:gd name="connsiteY0" fmla="*/ 2819400 h 7010400"/>
              <a:gd name="connsiteX1" fmla="*/ 8305800 w 8305800"/>
              <a:gd name="connsiteY1" fmla="*/ 0 h 7010400"/>
              <a:gd name="connsiteX2" fmla="*/ 8305800 w 8305800"/>
              <a:gd name="connsiteY2" fmla="*/ 7010400 h 7010400"/>
              <a:gd name="connsiteX3" fmla="*/ 0 w 8305800"/>
              <a:gd name="connsiteY3" fmla="*/ 7010400 h 7010400"/>
              <a:gd name="connsiteX4" fmla="*/ 0 w 8305800"/>
              <a:gd name="connsiteY4" fmla="*/ 2819400 h 7010400"/>
              <a:gd name="connsiteX0" fmla="*/ 0 w 8305800"/>
              <a:gd name="connsiteY0" fmla="*/ 2864465 h 7010400"/>
              <a:gd name="connsiteX1" fmla="*/ 8305800 w 8305800"/>
              <a:gd name="connsiteY1" fmla="*/ 0 h 7010400"/>
              <a:gd name="connsiteX2" fmla="*/ 8305800 w 8305800"/>
              <a:gd name="connsiteY2" fmla="*/ 7010400 h 7010400"/>
              <a:gd name="connsiteX3" fmla="*/ 0 w 8305800"/>
              <a:gd name="connsiteY3" fmla="*/ 7010400 h 7010400"/>
              <a:gd name="connsiteX4" fmla="*/ 0 w 8305800"/>
              <a:gd name="connsiteY4" fmla="*/ 2864465 h 70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7010400">
                <a:moveTo>
                  <a:pt x="0" y="2864465"/>
                </a:moveTo>
                <a:lnTo>
                  <a:pt x="8305800" y="0"/>
                </a:lnTo>
                <a:lnTo>
                  <a:pt x="8305800" y="7010400"/>
                </a:lnTo>
                <a:lnTo>
                  <a:pt x="0" y="7010400"/>
                </a:lnTo>
                <a:lnTo>
                  <a:pt x="0" y="2864465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 descr="SAB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902" y="9807544"/>
            <a:ext cx="3352498" cy="2232056"/>
          </a:xfrm>
          <a:prstGeom prst="rect">
            <a:avLst/>
          </a:prstGeom>
        </p:spPr>
      </p:pic>
      <p:sp>
        <p:nvSpPr>
          <p:cNvPr id="48" name="Freeform 47"/>
          <p:cNvSpPr/>
          <p:nvPr/>
        </p:nvSpPr>
        <p:spPr>
          <a:xfrm>
            <a:off x="8763000" y="5181600"/>
            <a:ext cx="11353800" cy="10972800"/>
          </a:xfrm>
          <a:custGeom>
            <a:avLst/>
            <a:gdLst>
              <a:gd name="connsiteX0" fmla="*/ 0 w 11353800"/>
              <a:gd name="connsiteY0" fmla="*/ 0 h 7086600"/>
              <a:gd name="connsiteX1" fmla="*/ 11353800 w 11353800"/>
              <a:gd name="connsiteY1" fmla="*/ 0 h 7086600"/>
              <a:gd name="connsiteX2" fmla="*/ 11353800 w 11353800"/>
              <a:gd name="connsiteY2" fmla="*/ 7086600 h 7086600"/>
              <a:gd name="connsiteX3" fmla="*/ 0 w 11353800"/>
              <a:gd name="connsiteY3" fmla="*/ 7086600 h 7086600"/>
              <a:gd name="connsiteX4" fmla="*/ 0 w 11353800"/>
              <a:gd name="connsiteY4" fmla="*/ 0 h 7086600"/>
              <a:gd name="connsiteX0" fmla="*/ 0 w 11353800"/>
              <a:gd name="connsiteY0" fmla="*/ 3886200 h 10972800"/>
              <a:gd name="connsiteX1" fmla="*/ 11353800 w 11353800"/>
              <a:gd name="connsiteY1" fmla="*/ 0 h 10972800"/>
              <a:gd name="connsiteX2" fmla="*/ 11353800 w 11353800"/>
              <a:gd name="connsiteY2" fmla="*/ 10972800 h 10972800"/>
              <a:gd name="connsiteX3" fmla="*/ 0 w 11353800"/>
              <a:gd name="connsiteY3" fmla="*/ 10972800 h 10972800"/>
              <a:gd name="connsiteX4" fmla="*/ 0 w 11353800"/>
              <a:gd name="connsiteY4" fmla="*/ 3886200 h 1097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3800" h="10972800">
                <a:moveTo>
                  <a:pt x="0" y="3886200"/>
                </a:moveTo>
                <a:lnTo>
                  <a:pt x="11353800" y="0"/>
                </a:lnTo>
                <a:lnTo>
                  <a:pt x="11353800" y="10972800"/>
                </a:lnTo>
                <a:lnTo>
                  <a:pt x="0" y="10972800"/>
                </a:lnTo>
                <a:lnTo>
                  <a:pt x="0" y="38862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116800" y="2743200"/>
            <a:ext cx="6934200" cy="13411200"/>
          </a:xfrm>
          <a:custGeom>
            <a:avLst/>
            <a:gdLst>
              <a:gd name="connsiteX0" fmla="*/ 0 w 6858000"/>
              <a:gd name="connsiteY0" fmla="*/ 0 h 11049000"/>
              <a:gd name="connsiteX1" fmla="*/ 6858000 w 6858000"/>
              <a:gd name="connsiteY1" fmla="*/ 0 h 11049000"/>
              <a:gd name="connsiteX2" fmla="*/ 6858000 w 6858000"/>
              <a:gd name="connsiteY2" fmla="*/ 11049000 h 11049000"/>
              <a:gd name="connsiteX3" fmla="*/ 0 w 6858000"/>
              <a:gd name="connsiteY3" fmla="*/ 11049000 h 11049000"/>
              <a:gd name="connsiteX4" fmla="*/ 0 w 6858000"/>
              <a:gd name="connsiteY4" fmla="*/ 0 h 11049000"/>
              <a:gd name="connsiteX0" fmla="*/ 0 w 6934200"/>
              <a:gd name="connsiteY0" fmla="*/ 2362200 h 13411200"/>
              <a:gd name="connsiteX1" fmla="*/ 6934200 w 6934200"/>
              <a:gd name="connsiteY1" fmla="*/ 0 h 13411200"/>
              <a:gd name="connsiteX2" fmla="*/ 6858000 w 6934200"/>
              <a:gd name="connsiteY2" fmla="*/ 13411200 h 13411200"/>
              <a:gd name="connsiteX3" fmla="*/ 0 w 6934200"/>
              <a:gd name="connsiteY3" fmla="*/ 13411200 h 13411200"/>
              <a:gd name="connsiteX4" fmla="*/ 0 w 6934200"/>
              <a:gd name="connsiteY4" fmla="*/ 2362200 h 13411200"/>
              <a:gd name="connsiteX0" fmla="*/ 0 w 6934200"/>
              <a:gd name="connsiteY0" fmla="*/ 2362200 h 13411200"/>
              <a:gd name="connsiteX1" fmla="*/ 6934200 w 6934200"/>
              <a:gd name="connsiteY1" fmla="*/ 0 h 13411200"/>
              <a:gd name="connsiteX2" fmla="*/ 6934200 w 6934200"/>
              <a:gd name="connsiteY2" fmla="*/ 13411200 h 13411200"/>
              <a:gd name="connsiteX3" fmla="*/ 0 w 6934200"/>
              <a:gd name="connsiteY3" fmla="*/ 13411200 h 13411200"/>
              <a:gd name="connsiteX4" fmla="*/ 0 w 6934200"/>
              <a:gd name="connsiteY4" fmla="*/ 2362200 h 13411200"/>
              <a:gd name="connsiteX0" fmla="*/ 0 w 6934200"/>
              <a:gd name="connsiteY0" fmla="*/ 2362200 h 13411200"/>
              <a:gd name="connsiteX1" fmla="*/ 6934200 w 6934200"/>
              <a:gd name="connsiteY1" fmla="*/ 0 h 13411200"/>
              <a:gd name="connsiteX2" fmla="*/ 6934200 w 6934200"/>
              <a:gd name="connsiteY2" fmla="*/ 13411200 h 13411200"/>
              <a:gd name="connsiteX3" fmla="*/ 0 w 6934200"/>
              <a:gd name="connsiteY3" fmla="*/ 13411200 h 13411200"/>
              <a:gd name="connsiteX4" fmla="*/ 0 w 6934200"/>
              <a:gd name="connsiteY4" fmla="*/ 2362200 h 13411200"/>
              <a:gd name="connsiteX0" fmla="*/ 0 w 6934200"/>
              <a:gd name="connsiteY0" fmla="*/ 2438400 h 13411200"/>
              <a:gd name="connsiteX1" fmla="*/ 6934200 w 6934200"/>
              <a:gd name="connsiteY1" fmla="*/ 0 h 13411200"/>
              <a:gd name="connsiteX2" fmla="*/ 6934200 w 6934200"/>
              <a:gd name="connsiteY2" fmla="*/ 13411200 h 13411200"/>
              <a:gd name="connsiteX3" fmla="*/ 0 w 6934200"/>
              <a:gd name="connsiteY3" fmla="*/ 13411200 h 13411200"/>
              <a:gd name="connsiteX4" fmla="*/ 0 w 6934200"/>
              <a:gd name="connsiteY4" fmla="*/ 2438400 h 134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13411200">
                <a:moveTo>
                  <a:pt x="0" y="2438400"/>
                </a:moveTo>
                <a:lnTo>
                  <a:pt x="6934200" y="0"/>
                </a:lnTo>
                <a:lnTo>
                  <a:pt x="6934200" y="13411200"/>
                </a:lnTo>
                <a:lnTo>
                  <a:pt x="0" y="13411200"/>
                </a:lnTo>
                <a:lnTo>
                  <a:pt x="0" y="243840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8991600" y="3276600"/>
            <a:ext cx="3505772" cy="4395010"/>
            <a:chOff x="9067800" y="3276600"/>
            <a:chExt cx="3505772" cy="4395010"/>
          </a:xfrm>
        </p:grpSpPr>
        <p:pic>
          <p:nvPicPr>
            <p:cNvPr id="52" name="Picture 51" descr="accessiblity icon.png"/>
            <p:cNvPicPr>
              <a:picLocks noChangeAspect="1"/>
            </p:cNvPicPr>
            <p:nvPr/>
          </p:nvPicPr>
          <p:blipFill>
            <a:blip r:embed="rId4" cstate="print"/>
            <a:srcRect r="77000" b="58162"/>
            <a:stretch>
              <a:fillRect/>
            </a:stretch>
          </p:blipFill>
          <p:spPr>
            <a:xfrm>
              <a:off x="9067800" y="3276600"/>
              <a:ext cx="3505772" cy="4395010"/>
            </a:xfrm>
            <a:prstGeom prst="rect">
              <a:avLst/>
            </a:prstGeom>
          </p:spPr>
        </p:pic>
        <p:pic>
          <p:nvPicPr>
            <p:cNvPr id="64" name="Picture 63" descr="self_determination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34568" y="5334000"/>
              <a:ext cx="1590632" cy="158520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6" name="Rectangle 167"/>
          <p:cNvSpPr>
            <a:spLocks noChangeArrowheads="1"/>
          </p:cNvSpPr>
          <p:nvPr/>
        </p:nvSpPr>
        <p:spPr bwMode="auto">
          <a:xfrm>
            <a:off x="838200" y="0"/>
            <a:ext cx="2567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42297" tIns="121148" rIns="242297" bIns="121148" anchor="ctr"/>
          <a:lstStyle/>
          <a:p>
            <a:pPr algn="ctr" defTabSz="2421890">
              <a:spcAft>
                <a:spcPts val="960"/>
              </a:spcAft>
              <a:defRPr/>
            </a:pPr>
            <a:r>
              <a:rPr lang="en-US" sz="6600" spc="-150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Past, Present, &amp; Future of the Self-Advocacy Movement</a:t>
            </a:r>
            <a:endParaRPr lang="en-US" sz="6600" spc="-150" dirty="0">
              <a:solidFill>
                <a:srgbClr val="002060"/>
              </a:solidFill>
              <a:latin typeface="Franklin Gothic Demi Cond" pitchFamily="34" charset="0"/>
              <a:cs typeface="Arial" pitchFamily="34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2057400" y="11201400"/>
            <a:ext cx="3886200" cy="685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000" cap="small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History</a:t>
            </a:r>
            <a:endParaRPr lang="en-US" sz="4000" cap="small" dirty="0">
              <a:solidFill>
                <a:srgbClr val="002060"/>
              </a:solidFill>
              <a:latin typeface="Franklin Gothic Demi Cond" pitchFamily="34" charset="0"/>
              <a:cs typeface="Arial" pitchFamily="34" charset="0"/>
            </a:endParaRP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 bwMode="auto">
          <a:xfrm>
            <a:off x="457200" y="2819400"/>
            <a:ext cx="7162800" cy="685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000" cap="small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Support</a:t>
            </a:r>
            <a:endParaRPr lang="en-US" sz="4000" cap="small" dirty="0">
              <a:solidFill>
                <a:srgbClr val="002060"/>
              </a:solidFill>
              <a:latin typeface="Franklin Gothic Demi Cond" pitchFamily="34" charset="0"/>
              <a:cs typeface="Arial" pitchFamily="34" charset="0"/>
            </a:endParaRPr>
          </a:p>
        </p:txBody>
      </p:sp>
      <p:sp>
        <p:nvSpPr>
          <p:cNvPr id="36" name="Rectangle 16"/>
          <p:cNvSpPr txBox="1">
            <a:spLocks noChangeArrowheads="1"/>
          </p:cNvSpPr>
          <p:nvPr/>
        </p:nvSpPr>
        <p:spPr bwMode="auto">
          <a:xfrm>
            <a:off x="22555200" y="3810000"/>
            <a:ext cx="41910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en-US" sz="4000" cap="small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Future</a:t>
            </a:r>
            <a:endParaRPr lang="en-US" sz="4000" cap="small" dirty="0">
              <a:solidFill>
                <a:srgbClr val="002060"/>
              </a:solidFill>
              <a:latin typeface="Franklin Gothic Demi Cond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57200" y="2743200"/>
            <a:ext cx="26593800" cy="92202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2631400" y="1219200"/>
            <a:ext cx="39851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i="1" spc="-150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Told by Tia </a:t>
            </a:r>
            <a:r>
              <a:rPr lang="en-US" sz="5400" i="1" spc="-150" dirty="0" err="1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Nelis</a:t>
            </a:r>
            <a:endParaRPr lang="en-US" sz="5400" i="1" dirty="0">
              <a:solidFill>
                <a:srgbClr val="002060"/>
              </a:solidFill>
              <a:latin typeface="Franklin Gothic Demi Cond" pitchFamily="34" charset="0"/>
            </a:endParaRPr>
          </a:p>
        </p:txBody>
      </p:sp>
      <p:pic>
        <p:nvPicPr>
          <p:cNvPr id="62" name="Picture 61" descr="working on computer-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0" y="3124200"/>
            <a:ext cx="2799046" cy="2061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Rectangle 16"/>
          <p:cNvSpPr txBox="1">
            <a:spLocks noChangeArrowheads="1"/>
          </p:cNvSpPr>
          <p:nvPr/>
        </p:nvSpPr>
        <p:spPr bwMode="auto">
          <a:xfrm>
            <a:off x="8991600" y="8839200"/>
            <a:ext cx="54102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000" cap="small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Current Landscape</a:t>
            </a:r>
            <a:endParaRPr lang="en-US" sz="4000" cap="small" dirty="0">
              <a:solidFill>
                <a:srgbClr val="002060"/>
              </a:solidFill>
              <a:latin typeface="Franklin Gothic Demi Cond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3400" y="1203215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cs typeface="Arial" pitchFamily="34" charset="0"/>
              </a:rPr>
              <a:t>The </a:t>
            </a:r>
            <a:r>
              <a:rPr lang="en-US" sz="2200" b="1" dirty="0" smtClean="0">
                <a:cs typeface="Arial" pitchFamily="34" charset="0"/>
              </a:rPr>
              <a:t>self-advocacy movement </a:t>
            </a:r>
            <a:r>
              <a:rPr lang="en-US" sz="2200" dirty="0" smtClean="0">
                <a:cs typeface="Arial" pitchFamily="34" charset="0"/>
              </a:rPr>
              <a:t>in the US is a human rights movement of and by people with intellectual and developmental disabilities (IDD).</a:t>
            </a:r>
            <a:endParaRPr lang="en-US" sz="2200" b="1" dirty="0" smtClean="0"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62000" y="128016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cs typeface="Arial" pitchFamily="34" charset="0"/>
              </a:rPr>
              <a:t>Mid</a:t>
            </a:r>
            <a:r>
              <a:rPr lang="en-US" sz="2000" b="1" dirty="0">
                <a:solidFill>
                  <a:prstClr val="black"/>
                </a:solidFill>
                <a:cs typeface="Arial" pitchFamily="34" charset="0"/>
              </a:rPr>
              <a:t>-</a:t>
            </a:r>
            <a:r>
              <a:rPr lang="en-US" sz="2000" b="1" dirty="0" smtClean="0">
                <a:solidFill>
                  <a:prstClr val="black"/>
                </a:solidFill>
                <a:cs typeface="Arial" pitchFamily="34" charset="0"/>
              </a:rPr>
              <a:t>1970s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: Self-advocacy organizations began in some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states.</a:t>
            </a:r>
            <a:endParaRPr lang="en-US" sz="2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cs typeface="Arial" pitchFamily="34" charset="0"/>
              </a:rPr>
              <a:t>Sept 1990: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1</a:t>
            </a:r>
            <a:r>
              <a:rPr lang="en-US" sz="2000" baseline="30000" dirty="0" smtClean="0">
                <a:solidFill>
                  <a:prstClr val="black"/>
                </a:solidFill>
                <a:cs typeface="Arial" pitchFamily="34" charset="0"/>
              </a:rPr>
              <a:t>st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 national gathering of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self-advocates, Estes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Park,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CO. </a:t>
            </a:r>
            <a:endParaRPr lang="en-US" sz="2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1431808" lvl="1" indent="-17780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2 representatives from each region elected to be a part of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national steering committee</a:t>
            </a:r>
            <a:endParaRPr lang="en-US" sz="2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cs typeface="Arial" pitchFamily="34" charset="0"/>
              </a:rPr>
              <a:t>April </a:t>
            </a:r>
            <a:r>
              <a:rPr lang="en-US" sz="2000" b="1" dirty="0" smtClean="0">
                <a:solidFill>
                  <a:prstClr val="black"/>
                </a:solidFill>
                <a:cs typeface="Arial" pitchFamily="34" charset="0"/>
              </a:rPr>
              <a:t>1994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: SABE board created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bi-laws in Knoxville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, TN because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SABE </a:t>
            </a:r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wanted to learn from and meet where other civil rights leaders met. 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09600" y="14859000"/>
            <a:ext cx="80010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200" b="1" dirty="0" smtClean="0">
                <a:solidFill>
                  <a:prstClr val="black"/>
                </a:solidFill>
                <a:cs typeface="Arial" pitchFamily="34" charset="0"/>
              </a:rPr>
              <a:t>S</a:t>
            </a:r>
            <a:r>
              <a:rPr lang="en-US" sz="2200" b="1" dirty="0" smtClean="0">
                <a:solidFill>
                  <a:prstClr val="black"/>
                </a:solidFill>
                <a:cs typeface="Arial" pitchFamily="34" charset="0"/>
              </a:rPr>
              <a:t>elf-advocacy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 involves people 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with disabilities working together to take charge of their lives, fight discrimination, and advocate for justice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endParaRPr lang="en-US" sz="2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8915400" y="9848433"/>
            <a:ext cx="1066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People with 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disabilities have </a:t>
            </a: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learned self-advocacy skills and used them in various areas of their lives where they have experienced discrimination because of their disability (workplace, school, housing, transportation).</a:t>
            </a:r>
          </a:p>
          <a:p>
            <a:pPr marL="228600" indent="-228600"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Self-advocates who have been a part of this movement for over a decade are seeking more opportunities to expand their reach and to grow as leaders.</a:t>
            </a:r>
          </a:p>
          <a:p>
            <a:pPr marL="228600" indent="-228600">
              <a:buFont typeface="Arial"/>
              <a:buChar char="•"/>
            </a:pPr>
            <a:r>
              <a:rPr lang="en-US" sz="2200" dirty="0">
                <a:cs typeface="Arial" pitchFamily="34" charset="0"/>
              </a:rPr>
              <a:t>The growing number of self-advocacy organizations has built a network of organizational supports for people with IDD. A few </a:t>
            </a:r>
            <a:r>
              <a:rPr lang="en-US" sz="2200" dirty="0" smtClean="0">
                <a:cs typeface="Arial" pitchFamily="34" charset="0"/>
              </a:rPr>
              <a:t>examples: </a:t>
            </a:r>
            <a:endParaRPr lang="en-US" sz="2200" dirty="0">
              <a:cs typeface="Arial" pitchFamily="34" charset="0"/>
            </a:endParaRPr>
          </a:p>
          <a:p>
            <a:endParaRPr lang="en-US" sz="22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79" name="Picture 78" descr="AIDD_log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899446" y="9220200"/>
            <a:ext cx="1026354" cy="274916"/>
          </a:xfrm>
          <a:prstGeom prst="rect">
            <a:avLst/>
          </a:prstGeom>
        </p:spPr>
      </p:pic>
      <p:pic>
        <p:nvPicPr>
          <p:cNvPr id="80" name="Picture 79" descr="ACL Logo RG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050434" y="9220200"/>
            <a:ext cx="713566" cy="294796"/>
          </a:xfrm>
          <a:prstGeom prst="rect">
            <a:avLst/>
          </a:prstGeom>
        </p:spPr>
      </p:pic>
      <p:sp>
        <p:nvSpPr>
          <p:cNvPr id="94" name="Rectangle 93"/>
          <p:cNvSpPr/>
          <p:nvPr/>
        </p:nvSpPr>
        <p:spPr>
          <a:xfrm>
            <a:off x="10287000" y="12292548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1" indent="-4064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Self-advocacy </a:t>
            </a:r>
            <a:r>
              <a:rPr lang="en-US" sz="2000" dirty="0" smtClean="0">
                <a:cs typeface="Arial" pitchFamily="34" charset="0"/>
              </a:rPr>
              <a:t>summits for advocates, UCEDDs, P&amp;As, and DD Councils to work </a:t>
            </a:r>
            <a:r>
              <a:rPr lang="en-US" sz="2000" dirty="0" smtClean="0">
                <a:cs typeface="Arial" pitchFamily="34" charset="0"/>
              </a:rPr>
              <a:t>together around self-advocacy </a:t>
            </a:r>
            <a:r>
              <a:rPr lang="en-US" sz="2000" dirty="0" smtClean="0">
                <a:cs typeface="Arial" pitchFamily="34" charset="0"/>
              </a:rPr>
              <a:t>in their state </a:t>
            </a:r>
          </a:p>
          <a:p>
            <a:pPr marL="406400" lvl="0" indent="-4064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University </a:t>
            </a:r>
            <a:r>
              <a:rPr lang="en-US" sz="2000" dirty="0" smtClean="0">
                <a:cs typeface="Arial" pitchFamily="34" charset="0"/>
              </a:rPr>
              <a:t>Centers of Excellence on Developmental Disabilities (</a:t>
            </a:r>
            <a:r>
              <a:rPr lang="en-US" sz="2000" dirty="0" smtClean="0">
                <a:cs typeface="Arial" pitchFamily="34" charset="0"/>
              </a:rPr>
              <a:t>UCEDDs) formed </a:t>
            </a:r>
            <a:r>
              <a:rPr lang="en-US" sz="2000" dirty="0" smtClean="0">
                <a:cs typeface="Arial" pitchFamily="34" charset="0"/>
              </a:rPr>
              <a:t>Consumer Advisory Councils </a:t>
            </a:r>
            <a:endParaRPr lang="en-US" sz="2000" u="sng" dirty="0">
              <a:cs typeface="Arial" pitchFamily="34" charset="0"/>
            </a:endParaRPr>
          </a:p>
          <a:p>
            <a:pPr marL="406400" lvl="0" indent="-4064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People </a:t>
            </a:r>
            <a:r>
              <a:rPr lang="en-US" sz="2000" dirty="0">
                <a:cs typeface="Arial" pitchFamily="34" charset="0"/>
              </a:rPr>
              <a:t>with disabilities have moved into the competing </a:t>
            </a:r>
            <a:r>
              <a:rPr lang="en-US" sz="2000" dirty="0" smtClean="0">
                <a:cs typeface="Arial" pitchFamily="34" charset="0"/>
              </a:rPr>
              <a:t>workforce (starting </a:t>
            </a:r>
            <a:r>
              <a:rPr lang="en-US" sz="2000" dirty="0">
                <a:cs typeface="Arial" pitchFamily="34" charset="0"/>
              </a:rPr>
              <a:t>own </a:t>
            </a:r>
            <a:r>
              <a:rPr lang="en-US" sz="2000" dirty="0" smtClean="0">
                <a:cs typeface="Arial" pitchFamily="34" charset="0"/>
              </a:rPr>
              <a:t>businesses) </a:t>
            </a:r>
            <a:endParaRPr lang="en-US" sz="2000" dirty="0" smtClean="0">
              <a:cs typeface="Arial" pitchFamily="34" charset="0"/>
            </a:endParaRPr>
          </a:p>
          <a:p>
            <a:pPr marL="406400" lvl="1" indent="-4064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Annual policy </a:t>
            </a:r>
            <a:r>
              <a:rPr lang="en-US" sz="2000" dirty="0" smtClean="0">
                <a:cs typeface="Arial" pitchFamily="34" charset="0"/>
              </a:rPr>
              <a:t>seminar </a:t>
            </a:r>
            <a:r>
              <a:rPr lang="en-US" sz="2000" dirty="0" smtClean="0">
                <a:cs typeface="Arial" pitchFamily="34" charset="0"/>
              </a:rPr>
              <a:t>teaches </a:t>
            </a:r>
            <a:r>
              <a:rPr lang="en-US" sz="2000" dirty="0" smtClean="0">
                <a:cs typeface="Arial" pitchFamily="34" charset="0"/>
              </a:rPr>
              <a:t>about current issues affecting the lives of people with IDD and advocacy skills</a:t>
            </a:r>
          </a:p>
          <a:p>
            <a:pPr marL="406400" lvl="1" indent="-4064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G</a:t>
            </a:r>
            <a:r>
              <a:rPr lang="en-US" sz="2000" dirty="0" smtClean="0">
                <a:cs typeface="Arial" pitchFamily="34" charset="0"/>
              </a:rPr>
              <a:t>rants </a:t>
            </a:r>
            <a:r>
              <a:rPr lang="en-US" sz="2000" dirty="0" smtClean="0">
                <a:cs typeface="Arial" pitchFamily="34" charset="0"/>
              </a:rPr>
              <a:t>are provided </a:t>
            </a:r>
            <a:r>
              <a:rPr lang="en-US" sz="2000" dirty="0" smtClean="0">
                <a:cs typeface="Arial" pitchFamily="34" charset="0"/>
              </a:rPr>
              <a:t>for </a:t>
            </a:r>
            <a:r>
              <a:rPr lang="en-US" sz="2000" dirty="0" smtClean="0">
                <a:cs typeface="Arial" pitchFamily="34" charset="0"/>
              </a:rPr>
              <a:t>self-advocacy organizations</a:t>
            </a:r>
          </a:p>
          <a:p>
            <a:pPr marL="406400" lvl="0" indent="-4064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National </a:t>
            </a:r>
            <a:r>
              <a:rPr lang="en-US" sz="2000" dirty="0" smtClean="0">
                <a:cs typeface="Arial" pitchFamily="34" charset="0"/>
              </a:rPr>
              <a:t>Gateway to Self-Determination</a:t>
            </a:r>
          </a:p>
          <a:p>
            <a:pPr marL="406400" lvl="0" indent="-4064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National </a:t>
            </a:r>
            <a:r>
              <a:rPr lang="en-US" sz="2000" dirty="0" smtClean="0">
                <a:cs typeface="Arial" pitchFamily="34" charset="0"/>
              </a:rPr>
              <a:t>Youth Leadership Network </a:t>
            </a:r>
          </a:p>
          <a:p>
            <a:pPr marL="406400" lvl="0" indent="-406400"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National </a:t>
            </a:r>
            <a:r>
              <a:rPr lang="en-US" sz="2000" dirty="0" smtClean="0">
                <a:cs typeface="Arial" pitchFamily="34" charset="0"/>
              </a:rPr>
              <a:t>Disability Right’s Network </a:t>
            </a:r>
          </a:p>
        </p:txBody>
      </p:sp>
      <p:pic>
        <p:nvPicPr>
          <p:cNvPr id="95" name="Picture 94" descr="nacdd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830800" y="9201150"/>
            <a:ext cx="809624" cy="323850"/>
          </a:xfrm>
          <a:prstGeom prst="rect">
            <a:avLst/>
          </a:prstGeom>
        </p:spPr>
      </p:pic>
      <p:pic>
        <p:nvPicPr>
          <p:cNvPr id="97" name="Picture 96" descr="3_women_smiling_wTXT.jpg"/>
          <p:cNvPicPr>
            <a:picLocks noChangeAspect="1"/>
          </p:cNvPicPr>
          <p:nvPr/>
        </p:nvPicPr>
        <p:blipFill>
          <a:blip r:embed="rId10" cstate="print"/>
          <a:srcRect b="17407"/>
          <a:stretch>
            <a:fillRect/>
          </a:stretch>
        </p:blipFill>
        <p:spPr>
          <a:xfrm>
            <a:off x="14782800" y="7067068"/>
            <a:ext cx="5159730" cy="2076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0" name="TextBox 99"/>
          <p:cNvSpPr txBox="1"/>
          <p:nvPr/>
        </p:nvSpPr>
        <p:spPr>
          <a:xfrm>
            <a:off x="20345400" y="8915400"/>
            <a:ext cx="6324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cs typeface="Arial" pitchFamily="34" charset="0"/>
              </a:rPr>
              <a:t>Recommendations:</a:t>
            </a:r>
            <a:endParaRPr lang="en-US" sz="2200" u="sng" dirty="0" smtClean="0">
              <a:cs typeface="Arial" pitchFamily="34" charset="0"/>
            </a:endParaRPr>
          </a:p>
          <a:p>
            <a:pPr marL="127000" indent="-127000"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 Build </a:t>
            </a:r>
            <a:r>
              <a:rPr lang="en-US" sz="2200" dirty="0" smtClean="0">
                <a:cs typeface="Arial" pitchFamily="34" charset="0"/>
              </a:rPr>
              <a:t>relationships with self-advocate organizations and self-advocates</a:t>
            </a:r>
          </a:p>
          <a:p>
            <a:pPr marL="127000" indent="-127000"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 Fund </a:t>
            </a:r>
            <a:r>
              <a:rPr lang="en-US" sz="2200" dirty="0" smtClean="0">
                <a:cs typeface="Arial" pitchFamily="34" charset="0"/>
              </a:rPr>
              <a:t>initiatives to create an infrastructure for </a:t>
            </a:r>
            <a:r>
              <a:rPr lang="en-US" sz="2200" b="1" dirty="0" smtClean="0">
                <a:cs typeface="Arial" pitchFamily="34" charset="0"/>
              </a:rPr>
              <a:t>self-advocate </a:t>
            </a:r>
            <a:r>
              <a:rPr lang="en-US" sz="2200" b="1" dirty="0" smtClean="0">
                <a:cs typeface="Arial" pitchFamily="34" charset="0"/>
              </a:rPr>
              <a:t>leaders</a:t>
            </a:r>
          </a:p>
          <a:p>
            <a:pPr marL="749300" lvl="1" indent="-342900">
              <a:buFont typeface="Wingdings" charset="2"/>
              <a:buChar char="²"/>
            </a:pPr>
            <a:r>
              <a:rPr lang="en-US" sz="2200" dirty="0" smtClean="0">
                <a:cs typeface="Arial" pitchFamily="34" charset="0"/>
              </a:rPr>
              <a:t>Provide more opportunities to advance advocacy skills and leadership potential </a:t>
            </a:r>
          </a:p>
          <a:p>
            <a:pPr marL="749300" lvl="1" indent="-342900">
              <a:buFont typeface="Wingdings" charset="2"/>
              <a:buChar char="²"/>
            </a:pPr>
            <a:r>
              <a:rPr lang="en-US" sz="2200" dirty="0" smtClean="0">
                <a:cs typeface="Arial" pitchFamily="34" charset="0"/>
              </a:rPr>
              <a:t>Include training and technical assistance for allies and support staff in how to support people with IDD in their leadership roles</a:t>
            </a:r>
          </a:p>
          <a:p>
            <a:pPr marL="749300" lvl="1" indent="-342900">
              <a:buFont typeface="Wingdings" charset="2"/>
              <a:buChar char="²"/>
            </a:pPr>
            <a:r>
              <a:rPr lang="en-US" sz="2200" dirty="0" smtClean="0">
                <a:cs typeface="Arial" pitchFamily="34" charset="0"/>
              </a:rPr>
              <a:t>Establish network of peer support—emphasis on career building and finding career path  </a:t>
            </a:r>
          </a:p>
          <a:p>
            <a:pPr marL="749300" lvl="1" indent="-342900">
              <a:buFont typeface="Wingdings" charset="2"/>
              <a:buChar char="²"/>
            </a:pPr>
            <a:r>
              <a:rPr lang="en-US" sz="2200" dirty="0" smtClean="0">
                <a:cs typeface="Arial" pitchFamily="34" charset="0"/>
              </a:rPr>
              <a:t>Talk about importance of work-life balance and engaging in things outside of self-advocacy movement </a:t>
            </a:r>
          </a:p>
          <a:p>
            <a:pPr marL="749300" lvl="1" indent="-342900">
              <a:buFont typeface="Wingdings" charset="2"/>
              <a:buChar char="²"/>
            </a:pPr>
            <a:r>
              <a:rPr lang="en-US" sz="2200" dirty="0" smtClean="0">
                <a:cs typeface="Arial" pitchFamily="34" charset="0"/>
              </a:rPr>
              <a:t>Create a pipeline for youth with disabilities who show leadership potential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 Evaluate </a:t>
            </a:r>
            <a:r>
              <a:rPr lang="en-US" sz="2200" dirty="0" smtClean="0">
                <a:cs typeface="Arial" pitchFamily="34" charset="0"/>
              </a:rPr>
              <a:t>the process with self-advocates </a:t>
            </a:r>
            <a:endParaRPr lang="en-US" sz="22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smtClean="0">
                <a:cs typeface="Arial" pitchFamily="34" charset="0"/>
              </a:rPr>
              <a:t>Be more inclusive of other audiences (LGBTQ, other disability groups)</a:t>
            </a:r>
            <a:endParaRPr lang="en-US" sz="2200" dirty="0">
              <a:cs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0345400" y="5496342"/>
            <a:ext cx="64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Supporting self-advocates being leaders cannot be done alone. </a:t>
            </a:r>
          </a:p>
          <a:p>
            <a:pPr marL="177800" lvl="0" indent="-177800">
              <a:buFont typeface="Arial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itchFamily="34" charset="0"/>
              </a:rPr>
              <a:t>As national initiatives provide employment for people with disabilities, a sustainable infrastructure needs to be created to support people with disabilities, organizations, and support staff.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8763000" y="9067800"/>
            <a:ext cx="0" cy="7086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0116800" y="5181600"/>
            <a:ext cx="0" cy="109728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0497800" y="7747337"/>
            <a:ext cx="60198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cs typeface="Arial" pitchFamily="34" charset="0"/>
              </a:rPr>
              <a:t>New initiative: </a:t>
            </a:r>
            <a:r>
              <a:rPr lang="en-US" sz="2000" dirty="0" smtClean="0">
                <a:cs typeface="Arial" pitchFamily="34" charset="0"/>
              </a:rPr>
              <a:t>MCHB, AUCD, LENDs/UCEDDs have established a workgroup to promote the inclusion of people with disabilities in LEND programs.  </a:t>
            </a:r>
            <a:endParaRPr lang="en-US" sz="4800" dirty="0"/>
          </a:p>
        </p:txBody>
      </p:sp>
      <p:sp>
        <p:nvSpPr>
          <p:cNvPr id="119" name="Rectangle 118"/>
          <p:cNvSpPr/>
          <p:nvPr/>
        </p:nvSpPr>
        <p:spPr>
          <a:xfrm>
            <a:off x="12725400" y="3111977"/>
            <a:ext cx="5867400" cy="3365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cs typeface="Arial" pitchFamily="34" charset="0"/>
              </a:rPr>
              <a:t>A key aspect of self-advocacy is </a:t>
            </a:r>
            <a:r>
              <a:rPr lang="en-US" sz="2200" b="1" dirty="0" smtClean="0">
                <a:cs typeface="Arial" pitchFamily="34" charset="0"/>
              </a:rPr>
              <a:t>self-determination</a:t>
            </a:r>
            <a:r>
              <a:rPr lang="en-US" sz="2200" dirty="0" smtClean="0">
                <a:cs typeface="Arial" pitchFamily="34" charset="0"/>
              </a:rPr>
              <a:t>—people self-directing their lives in positive ways.</a:t>
            </a:r>
            <a:r>
              <a:rPr lang="en-US" sz="2200" baseline="30000" dirty="0" smtClean="0">
                <a:cs typeface="Arial" pitchFamily="34" charset="0"/>
              </a:rPr>
              <a:t> </a:t>
            </a:r>
          </a:p>
          <a:p>
            <a:endParaRPr lang="en-US" sz="2200" baseline="30000" dirty="0" smtClean="0">
              <a:cs typeface="Arial" pitchFamily="34" charset="0"/>
            </a:endParaRPr>
          </a:p>
          <a:p>
            <a:r>
              <a:rPr lang="en-US" sz="2200" dirty="0" smtClean="0">
                <a:cs typeface="Arial" pitchFamily="34" charset="0"/>
              </a:rPr>
              <a:t>As other facets of people’s lives are properly established and people are gaining access to meaningful employment, self-advocates can </a:t>
            </a:r>
          </a:p>
          <a:p>
            <a:r>
              <a:rPr lang="en-US" sz="2200" dirty="0" smtClean="0">
                <a:cs typeface="Arial" pitchFamily="34" charset="0"/>
              </a:rPr>
              <a:t>now be supported to move up in the </a:t>
            </a:r>
          </a:p>
          <a:p>
            <a:r>
              <a:rPr lang="en-US" sz="2200" dirty="0" smtClean="0">
                <a:cs typeface="Arial" pitchFamily="34" charset="0"/>
              </a:rPr>
              <a:t>hierarchal structure and take on </a:t>
            </a:r>
          </a:p>
          <a:p>
            <a:r>
              <a:rPr lang="en-US" sz="2200" dirty="0" smtClean="0">
                <a:cs typeface="Arial" pitchFamily="34" charset="0"/>
              </a:rPr>
              <a:t>leadership roles. </a:t>
            </a:r>
            <a:endParaRPr lang="en-US" sz="2200" dirty="0"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3465522"/>
            <a:ext cx="8153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Individual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support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–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Support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the person with a disability by asking them what kind of support they need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Organizational support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– System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or infrastructure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in place to create a culture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of inclusion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223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²"/>
            </a:pPr>
            <a:r>
              <a:rPr lang="en-US" sz="2200" dirty="0" smtClean="0">
                <a:ea typeface="Calibri" pitchFamily="34" charset="0"/>
                <a:cs typeface="Arial" pitchFamily="34" charset="0"/>
              </a:rPr>
              <a:t>Clearly outline the job responsibilities  </a:t>
            </a:r>
          </a:p>
          <a:p>
            <a:pPr marL="6223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²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Understand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what supports the person will need day to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day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223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²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Provide employee training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if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person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feels less comfortable about a particular task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223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²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Build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an trusting environment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to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explore, learn, and make mistakes without consequences,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so they feel supported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 their attempts to grow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223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²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Go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over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responsibilities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if out-of-office work is required (e.g., times and dates, costs of traveling, support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for travel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223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²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Provide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 clear line of communication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so the person with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disability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feels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comfortable going to someone if they have questions or </a:t>
            </a:r>
            <a:r>
              <a:rPr lang="en-US" sz="2200" dirty="0" smtClean="0">
                <a:ea typeface="Calibri" pitchFamily="34" charset="0"/>
                <a:cs typeface="Arial" pitchFamily="34" charset="0"/>
              </a:rPr>
              <a:t>concerns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—HR flexibility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3400" y="9063097"/>
            <a:ext cx="6019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Role of person with a disability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 Before taking the job, understanding the pros and cons, especially </a:t>
            </a:r>
            <a:r>
              <a:rPr lang="en-US" sz="2200" dirty="0" smtClean="0">
                <a:ea typeface="Calibri" pitchFamily="34" charset="0"/>
                <a:cs typeface="Arial" pitchFamily="34" charset="0"/>
              </a:rPr>
              <a:t>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f </a:t>
            </a:r>
            <a:r>
              <a:rPr lang="en-US" sz="2200" dirty="0" smtClean="0">
                <a:ea typeface="Calibri" pitchFamily="34" charset="0"/>
                <a:cs typeface="Arial" pitchFamily="34" charset="0"/>
              </a:rPr>
              <a:t>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t’s in a new state</a:t>
            </a: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200" dirty="0" smtClean="0">
                <a:cs typeface="Arial" pitchFamily="34" charset="0"/>
              </a:rPr>
              <a:t>  Communicate about what </a:t>
            </a: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cs typeface="Arial" pitchFamily="34" charset="0"/>
              </a:rPr>
              <a:t>supports they need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67"/>
          <p:cNvSpPr>
            <a:spLocks noChangeArrowheads="1"/>
          </p:cNvSpPr>
          <p:nvPr/>
        </p:nvSpPr>
        <p:spPr bwMode="auto">
          <a:xfrm>
            <a:off x="22783800" y="19812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42297" tIns="121148" rIns="242297" bIns="121148" anchor="ctr"/>
          <a:lstStyle/>
          <a:p>
            <a:pPr defTabSz="2421890">
              <a:spcAft>
                <a:spcPts val="960"/>
              </a:spcAft>
              <a:defRPr/>
            </a:pPr>
            <a:r>
              <a:rPr lang="en-US" sz="3600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Renae Alvarez, MPH</a:t>
            </a:r>
            <a:endParaRPr lang="en-US" sz="3600" dirty="0">
              <a:solidFill>
                <a:srgbClr val="002060"/>
              </a:solidFill>
              <a:latin typeface="Franklin Gothic Demi Cond" pitchFamily="34" charset="0"/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57200" y="2743200"/>
            <a:ext cx="26593800" cy="134112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914400" y="1295400"/>
            <a:ext cx="2359577" cy="1190028"/>
            <a:chOff x="1295400" y="299162"/>
            <a:chExt cx="2113410" cy="1065876"/>
          </a:xfrm>
        </p:grpSpPr>
        <p:pic>
          <p:nvPicPr>
            <p:cNvPr id="121" name="Picture 120" descr="LEND logo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71600" y="299162"/>
              <a:ext cx="2037210" cy="615238"/>
            </a:xfrm>
            <a:prstGeom prst="rect">
              <a:avLst/>
            </a:prstGeom>
          </p:spPr>
        </p:pic>
        <p:pic>
          <p:nvPicPr>
            <p:cNvPr id="122" name="Picture 121" descr="DHD Dept Logo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95400" y="990600"/>
              <a:ext cx="2044998" cy="374438"/>
            </a:xfrm>
            <a:prstGeom prst="rect">
              <a:avLst/>
            </a:prstGeom>
          </p:spPr>
        </p:pic>
      </p:grpSp>
      <p:sp>
        <p:nvSpPr>
          <p:cNvPr id="147" name="Rectangle 146"/>
          <p:cNvSpPr/>
          <p:nvPr/>
        </p:nvSpPr>
        <p:spPr>
          <a:xfrm>
            <a:off x="23906640" y="4473714"/>
            <a:ext cx="27894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en-US" sz="4000" cap="small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Directions</a:t>
            </a:r>
            <a:r>
              <a:rPr lang="en-US" sz="3600" cap="small" dirty="0" smtClean="0">
                <a:solidFill>
                  <a:srgbClr val="002060"/>
                </a:solidFill>
                <a:latin typeface="Franklin Gothic Demi Cond" pitchFamily="34" charset="0"/>
                <a:cs typeface="Arial" pitchFamily="34" charset="0"/>
              </a:rPr>
              <a:t> </a:t>
            </a:r>
            <a:endParaRPr lang="en-US" sz="3600" cap="small" dirty="0">
              <a:solidFill>
                <a:srgbClr val="002060"/>
              </a:solidFill>
              <a:latin typeface="Franklin Gothic Demi Cond" pitchFamily="34" charset="0"/>
              <a:cs typeface="Arial" pitchFamily="34" charset="0"/>
            </a:endParaRPr>
          </a:p>
        </p:txBody>
      </p:sp>
      <p:pic>
        <p:nvPicPr>
          <p:cNvPr id="39" name="Picture 38" descr="AUCD 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6905216" y="9220200"/>
            <a:ext cx="849384" cy="30479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20421600" y="15723513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Demi Cond" pitchFamily="34" charset="0"/>
              </a:rPr>
              <a:t>References</a:t>
            </a:r>
            <a:r>
              <a:rPr lang="en-US" sz="2000" dirty="0" smtClean="0"/>
              <a:t> can be provided upon request</a:t>
            </a:r>
            <a:endParaRPr lang="en-US" sz="2000" dirty="0"/>
          </a:p>
        </p:txBody>
      </p:sp>
      <p:pic>
        <p:nvPicPr>
          <p:cNvPr id="51" name="Picture 50" descr="ndrn_log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8745200" y="9222932"/>
            <a:ext cx="1066800" cy="302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7831</TotalTime>
  <Words>691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Paberzs</dc:creator>
  <cp:lastModifiedBy>dhd-ralvar30</cp:lastModifiedBy>
  <cp:revision>363</cp:revision>
  <dcterms:created xsi:type="dcterms:W3CDTF">2010-12-10T16:28:36Z</dcterms:created>
  <dcterms:modified xsi:type="dcterms:W3CDTF">2014-10-27T16:15:25Z</dcterms:modified>
</cp:coreProperties>
</file>